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3" r:id="rId8"/>
    <p:sldId id="265" r:id="rId9"/>
    <p:sldId id="264" r:id="rId10"/>
    <p:sldId id="266" r:id="rId11"/>
    <p:sldId id="267" r:id="rId12"/>
    <p:sldId id="268" r:id="rId13"/>
  </p:sldIdLst>
  <p:sldSz cx="18288000" cy="10287000"/>
  <p:notesSz cx="6858000" cy="9144000"/>
  <p:embeddedFontLst>
    <p:embeddedFont>
      <p:font typeface="ABeeZee" panose="020B0604020202020204" charset="0"/>
      <p:regular r:id="rId14"/>
    </p:embeddedFont>
    <p:embeddedFont>
      <p:font typeface="ABeeZee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0BE06-DCB4-7E4B-83B6-24A80BC7DAA3}" v="167" dt="2023-03-30T08:32:49.580"/>
    <p1510:client id="{7D7A74BE-C2AC-FDE7-C97D-10592379170F}" v="236" dt="2023-04-28T05:55:19.825"/>
    <p1510:client id="{DBD2FD61-C2FC-85A7-AB12-EC8220EB5EC8}" v="90" dt="2023-02-20T08:03:01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6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4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97685">
            <a:off x="15778404" y="-516467"/>
            <a:ext cx="4134082" cy="20520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186">
            <a:off x="16275214" y="-319210"/>
            <a:ext cx="3901747" cy="175223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57225" y="5335781"/>
            <a:ext cx="13589622" cy="2930834"/>
            <a:chOff x="0" y="0"/>
            <a:chExt cx="4957531" cy="10691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57531" cy="1069176"/>
            </a:xfrm>
            <a:custGeom>
              <a:avLst/>
              <a:gdLst/>
              <a:ahLst/>
              <a:cxnLst/>
              <a:rect l="l" t="t" r="r" b="b"/>
              <a:pathLst>
                <a:path w="4957531" h="1069176">
                  <a:moveTo>
                    <a:pt x="0" y="0"/>
                  </a:moveTo>
                  <a:lnTo>
                    <a:pt x="4957531" y="0"/>
                  </a:lnTo>
                  <a:lnTo>
                    <a:pt x="4957531" y="1069176"/>
                  </a:lnTo>
                  <a:lnTo>
                    <a:pt x="0" y="1069176"/>
                  </a:lnTo>
                  <a:close/>
                </a:path>
              </a:pathLst>
            </a:custGeom>
            <a:solidFill>
              <a:srgbClr val="566E96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9910">
            <a:off x="15278129" y="4513689"/>
            <a:ext cx="1337437" cy="12596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66445">
            <a:off x="2176799" y="8070163"/>
            <a:ext cx="360854" cy="3929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6445">
            <a:off x="1754993" y="8515614"/>
            <a:ext cx="180427" cy="1964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270906" y="8498098"/>
            <a:ext cx="3017094" cy="213467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75766" y="1900956"/>
            <a:ext cx="17936468" cy="209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The Education University of Hong Kong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2022-2023 Quality Education Fund Thematic Network - Tertiary Institutes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E6EFFF"/>
                </a:solidFill>
                <a:latin typeface="ABeeZee Bold"/>
              </a:rPr>
              <a:t>STEM Project Team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42205" y="5400907"/>
            <a:ext cx="13203591" cy="26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E6EFFF"/>
                </a:solidFill>
                <a:latin typeface="ABeeZee"/>
              </a:rPr>
              <a:t>SCHOOL:SF</a:t>
            </a:r>
            <a:r>
              <a:rPr lang="zh-TW" altLang="en-US" sz="3799" dirty="0">
                <a:solidFill>
                  <a:srgbClr val="E6EFFF"/>
                </a:solidFill>
                <a:latin typeface="ABeeZee"/>
              </a:rPr>
              <a:t>嘉諾撒聖方濟各學校</a:t>
            </a:r>
            <a:r>
              <a:rPr lang="en-US" sz="3799" dirty="0">
                <a:solidFill>
                  <a:srgbClr val="E6EFFF"/>
                </a:solidFill>
                <a:latin typeface="ABeeZee"/>
              </a:rPr>
              <a:t>St. Francis' </a:t>
            </a:r>
            <a:r>
              <a:rPr lang="en-US" sz="3799" dirty="0" err="1">
                <a:solidFill>
                  <a:srgbClr val="E6EFFF"/>
                </a:solidFill>
                <a:latin typeface="ABeeZee"/>
              </a:rPr>
              <a:t>Canossian</a:t>
            </a:r>
            <a:r>
              <a:rPr lang="en-US" sz="3799" dirty="0">
                <a:solidFill>
                  <a:srgbClr val="E6EFFF"/>
                </a:solidFill>
                <a:latin typeface="ABeeZee"/>
              </a:rPr>
              <a:t> School </a:t>
            </a:r>
          </a:p>
          <a:p>
            <a:pPr>
              <a:lnSpc>
                <a:spcPts val="5319"/>
              </a:lnSpc>
            </a:pPr>
            <a:endParaRPr lang="en-US" sz="3799" dirty="0">
              <a:solidFill>
                <a:srgbClr val="E6EFFF"/>
              </a:solidFill>
              <a:latin typeface="ABeeZee"/>
            </a:endParaRP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E6EFFF"/>
                </a:solidFill>
                <a:latin typeface="ABeeZee"/>
              </a:rPr>
              <a:t>TOPIC: p.3 parachute</a:t>
            </a:r>
            <a:endParaRPr lang="en-US" sz="3799" dirty="0">
              <a:solidFill>
                <a:srgbClr val="E6EFFF"/>
              </a:solidFill>
              <a:latin typeface="ABeeZ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14800" y="766195"/>
            <a:ext cx="13639800" cy="13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8000" dirty="0">
                <a:solidFill>
                  <a:srgbClr val="566E96"/>
                </a:solidFill>
                <a:latin typeface="ABeeZee"/>
              </a:rPr>
              <a:t>Objectives of </a:t>
            </a:r>
            <a:r>
              <a:rPr lang="en-US" sz="8000" dirty="0">
                <a:solidFill>
                  <a:srgbClr val="566E96"/>
                </a:solidFill>
                <a:latin typeface="Calibri"/>
                <a:cs typeface="Calibri"/>
              </a:rPr>
              <a:t>Experiment 3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B4876-D320-4306-A34F-3BA780AB1D72}"/>
              </a:ext>
            </a:extLst>
          </p:cNvPr>
          <p:cNvSpPr txBox="1"/>
          <p:nvPr/>
        </p:nvSpPr>
        <p:spPr>
          <a:xfrm>
            <a:off x="1066800" y="3162300"/>
            <a:ext cx="15087600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/>
              <a:t>To compare the following prototypes:</a:t>
            </a:r>
          </a:p>
          <a:p>
            <a:pPr marL="1143000" indent="-1143000">
              <a:buAutoNum type="arabicPeriod"/>
            </a:pPr>
            <a:r>
              <a:rPr lang="en-GB" sz="6600" dirty="0"/>
              <a:t>10*10 cm Plastic sheeting  </a:t>
            </a:r>
            <a:endParaRPr lang="en-GB" sz="660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20*20 cm Plastic sheeting  </a:t>
            </a:r>
          </a:p>
          <a:p>
            <a:pPr marL="1143000" indent="-1143000">
              <a:buAutoNum type="arabicPeriod"/>
            </a:pPr>
            <a:r>
              <a:rPr lang="en-GB" sz="6600" dirty="0"/>
              <a:t>30*30 cm Plastic sheeting  </a:t>
            </a:r>
            <a:endParaRPr lang="en-GB" sz="6600" dirty="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50*50 cm Plastic sheeting  </a:t>
            </a:r>
            <a:endParaRPr lang="en-GB" sz="6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1559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200433" y="77264"/>
            <a:ext cx="9793188" cy="1347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defRPr/>
            </a:pPr>
            <a:r>
              <a:rPr lang="en-US" sz="7950" dirty="0">
                <a:solidFill>
                  <a:srgbClr val="566E96"/>
                </a:solidFill>
                <a:latin typeface="ABeeZee"/>
              </a:rPr>
              <a:t>Before VS After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" name="Picture 9" descr="Map&#10;&#10;Description automatically generated">
            <a:extLst>
              <a:ext uri="{FF2B5EF4-FFF2-40B4-BE49-F238E27FC236}">
                <a16:creationId xmlns:a16="http://schemas.microsoft.com/office/drawing/2014/main" id="{1692EFA3-E720-4F72-2F57-3AE412E80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69" t="9233" r="30887" b="50391"/>
          <a:stretch/>
        </p:blipFill>
        <p:spPr>
          <a:xfrm rot="-5400000">
            <a:off x="10384619" y="-291496"/>
            <a:ext cx="3982095" cy="7283120"/>
          </a:xfrm>
          <a:prstGeom prst="rect">
            <a:avLst/>
          </a:prstGeom>
        </p:spPr>
      </p:pic>
      <p:pic>
        <p:nvPicPr>
          <p:cNvPr id="10" name="Picture 10" descr="A picture containing cake, plastic&#10;&#10;Description automatically generated">
            <a:extLst>
              <a:ext uri="{FF2B5EF4-FFF2-40B4-BE49-F238E27FC236}">
                <a16:creationId xmlns:a16="http://schemas.microsoft.com/office/drawing/2014/main" id="{AD65F3A4-C718-AC2B-A1FB-91D9DE60C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451" y="1463932"/>
            <a:ext cx="8302336" cy="8067518"/>
          </a:xfrm>
          <a:prstGeom prst="rect">
            <a:avLst/>
          </a:prstGeom>
        </p:spPr>
      </p:pic>
      <p:pic>
        <p:nvPicPr>
          <p:cNvPr id="11" name="Picture 9" descr="Map&#10;&#10;Description automatically generated">
            <a:extLst>
              <a:ext uri="{FF2B5EF4-FFF2-40B4-BE49-F238E27FC236}">
                <a16:creationId xmlns:a16="http://schemas.microsoft.com/office/drawing/2014/main" id="{BA5280BD-03F2-BA94-643A-5703044B40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14" t="48513" r="30992" b="9546"/>
          <a:stretch/>
        </p:blipFill>
        <p:spPr>
          <a:xfrm rot="-5400000">
            <a:off x="10268149" y="3676902"/>
            <a:ext cx="4211238" cy="75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79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24000" y="647700"/>
            <a:ext cx="8858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Result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39A4DF-43FC-ECF1-E977-462F1EF8D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85080"/>
              </p:ext>
            </p:extLst>
          </p:nvPr>
        </p:nvGraphicFramePr>
        <p:xfrm>
          <a:off x="1171936" y="2821329"/>
          <a:ext cx="15846836" cy="595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7658">
                  <a:extLst>
                    <a:ext uri="{9D8B030D-6E8A-4147-A177-3AD203B41FA5}">
                      <a16:colId xmlns:a16="http://schemas.microsoft.com/office/drawing/2014/main" val="766354012"/>
                    </a:ext>
                  </a:extLst>
                </a:gridCol>
                <a:gridCol w="2244589">
                  <a:extLst>
                    <a:ext uri="{9D8B030D-6E8A-4147-A177-3AD203B41FA5}">
                      <a16:colId xmlns:a16="http://schemas.microsoft.com/office/drawing/2014/main" val="181895148"/>
                    </a:ext>
                  </a:extLst>
                </a:gridCol>
                <a:gridCol w="2244589">
                  <a:extLst>
                    <a:ext uri="{9D8B030D-6E8A-4147-A177-3AD203B41FA5}">
                      <a16:colId xmlns:a16="http://schemas.microsoft.com/office/drawing/2014/main" val="1957938369"/>
                    </a:ext>
                  </a:extLst>
                </a:gridCol>
              </a:tblGrid>
              <a:tr h="1184563"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Type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Time (s)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eggroll broken lv.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3101527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10*10 cm Plastic sheeting  </a:t>
                      </a:r>
                      <a:endParaRPr lang="en-GB" sz="4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0.82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7342496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20*20 cm Plastic sheeting  </a:t>
                      </a:r>
                      <a:endParaRPr lang="en-GB" sz="4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1.46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789569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30*30 cm Plastic sheeting  </a:t>
                      </a:r>
                      <a:endParaRPr lang="en-GB" sz="4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1.80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8308558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50*50 cm Plastic sheeting  </a:t>
                      </a:r>
                      <a:endParaRPr lang="en-GB" sz="40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2.91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4519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78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76406" y="766195"/>
            <a:ext cx="2935188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Topic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D74BC-64FF-429A-919F-9DE91AB2F615}"/>
              </a:ext>
            </a:extLst>
          </p:cNvPr>
          <p:cNvSpPr txBox="1"/>
          <p:nvPr/>
        </p:nvSpPr>
        <p:spPr>
          <a:xfrm>
            <a:off x="1295400" y="3238500"/>
            <a:ext cx="15087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dirty="0"/>
              <a:t>Using parachute to transport supplies</a:t>
            </a:r>
            <a:endParaRPr lang="en-GB" sz="6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733800" y="766195"/>
            <a:ext cx="12496800" cy="1350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8000" dirty="0">
                <a:solidFill>
                  <a:srgbClr val="566E96"/>
                </a:solidFill>
                <a:latin typeface="ABeeZee"/>
              </a:rPr>
              <a:t>Experiment 1 material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8DCBF-99B5-4C24-8E45-C8ED7C6514AD}"/>
              </a:ext>
            </a:extLst>
          </p:cNvPr>
          <p:cNvSpPr txBox="1"/>
          <p:nvPr/>
        </p:nvSpPr>
        <p:spPr>
          <a:xfrm>
            <a:off x="1905000" y="3238500"/>
            <a:ext cx="1386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dirty="0"/>
              <a:t>Plastic sheeting (20 cm *2, 25cm *2)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dirty="0"/>
              <a:t>Cotton rope (30cm *24)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600" dirty="0"/>
              <a:t>Biscuit *4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56450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14800" y="766195"/>
            <a:ext cx="13639800" cy="13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8000" dirty="0">
                <a:solidFill>
                  <a:srgbClr val="566E96"/>
                </a:solidFill>
                <a:latin typeface="ABeeZee"/>
              </a:rPr>
              <a:t>Objectives of </a:t>
            </a:r>
            <a:r>
              <a:rPr lang="en-US" sz="8000" dirty="0">
                <a:solidFill>
                  <a:srgbClr val="566E96"/>
                </a:solidFill>
                <a:latin typeface="Calibri"/>
                <a:cs typeface="Calibri"/>
              </a:rPr>
              <a:t>Experiment 1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B4876-D320-4306-A34F-3BA780AB1D72}"/>
              </a:ext>
            </a:extLst>
          </p:cNvPr>
          <p:cNvSpPr txBox="1"/>
          <p:nvPr/>
        </p:nvSpPr>
        <p:spPr>
          <a:xfrm>
            <a:off x="1066800" y="3162300"/>
            <a:ext cx="15087600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/>
              <a:t>To compare the following prototypes:</a:t>
            </a:r>
          </a:p>
          <a:p>
            <a:pPr marL="1143000" indent="-1143000">
              <a:buAutoNum type="arabicPeriod"/>
            </a:pPr>
            <a:r>
              <a:rPr lang="en-GB" sz="6600" dirty="0"/>
              <a:t>20*20 cm Plastic sheeting  with 4 ropes</a:t>
            </a:r>
            <a:endParaRPr lang="en-GB" sz="6600" dirty="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20*20 cm Plastic sheeting  with 8 ropes</a:t>
            </a:r>
            <a:endParaRPr lang="en-GB" sz="6600" dirty="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25*25 cm Plastic sheeting  with 4 ropes</a:t>
            </a:r>
            <a:endParaRPr lang="en-GB" sz="6600" dirty="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25*25 cm Plastic sheeting  with 8 ropes</a:t>
            </a:r>
            <a:endParaRPr lang="en-GB" sz="66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4453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76406" y="766195"/>
            <a:ext cx="2935188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566E96"/>
                </a:solidFill>
                <a:effectLst/>
                <a:uLnTx/>
                <a:uFillTx/>
                <a:latin typeface="ABeeZee"/>
                <a:ea typeface="+mn-ea"/>
                <a:cs typeface="+mn-cs"/>
              </a:rPr>
              <a:t>Photo</a:t>
            </a:r>
          </a:p>
        </p:txBody>
      </p:sp>
      <p:pic>
        <p:nvPicPr>
          <p:cNvPr id="5" name="Picture 5" descr="20230220_152259.jpg">
            <a:extLst>
              <a:ext uri="{FF2B5EF4-FFF2-40B4-BE49-F238E27FC236}">
                <a16:creationId xmlns:a16="http://schemas.microsoft.com/office/drawing/2014/main" id="{A76BE462-0375-DE45-CE32-96E6053AD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912794" y="2025200"/>
            <a:ext cx="14323868" cy="80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4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24000" y="647700"/>
            <a:ext cx="8858994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999" dirty="0">
                <a:solidFill>
                  <a:srgbClr val="566E96"/>
                </a:solidFill>
                <a:latin typeface="ABeeZee"/>
              </a:rPr>
              <a:t>Result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E39A4DF-43FC-ECF1-E977-462F1EF8D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407311"/>
              </p:ext>
            </p:extLst>
          </p:nvPr>
        </p:nvGraphicFramePr>
        <p:xfrm>
          <a:off x="1593272" y="2822863"/>
          <a:ext cx="15431551" cy="59574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2373">
                  <a:extLst>
                    <a:ext uri="{9D8B030D-6E8A-4147-A177-3AD203B41FA5}">
                      <a16:colId xmlns:a16="http://schemas.microsoft.com/office/drawing/2014/main" val="766354012"/>
                    </a:ext>
                  </a:extLst>
                </a:gridCol>
                <a:gridCol w="2244589">
                  <a:extLst>
                    <a:ext uri="{9D8B030D-6E8A-4147-A177-3AD203B41FA5}">
                      <a16:colId xmlns:a16="http://schemas.microsoft.com/office/drawing/2014/main" val="181895148"/>
                    </a:ext>
                  </a:extLst>
                </a:gridCol>
                <a:gridCol w="2244589">
                  <a:extLst>
                    <a:ext uri="{9D8B030D-6E8A-4147-A177-3AD203B41FA5}">
                      <a16:colId xmlns:a16="http://schemas.microsoft.com/office/drawing/2014/main" val="1957938369"/>
                    </a:ext>
                  </a:extLst>
                </a:gridCol>
              </a:tblGrid>
              <a:tr h="1184563"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Type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Time (s)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effectLst/>
                        </a:rPr>
                        <a:t>Biscuit broken?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3101527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20*20 cm Plastic sheeting  with 4 ropes​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1.86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7342496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20*20 cm Plastic sheeting  with 8 ropes​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2.66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0789569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25*25 cm Plastic sheeting  with 4 ropes​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2.28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8308558"/>
                  </a:ext>
                </a:extLst>
              </a:tr>
              <a:tr h="1184563">
                <a:tc>
                  <a:txBody>
                    <a:bodyPr/>
                    <a:lstStyle/>
                    <a:p>
                      <a:r>
                        <a:rPr lang="en-GB" sz="4000" dirty="0">
                          <a:effectLst/>
                        </a:rPr>
                        <a:t>25*25 cm Plastic sheeting  with 8 ropes​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/>
                        <a:t>2.53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no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4519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46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14800" y="766195"/>
            <a:ext cx="13639800" cy="13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8000" dirty="0">
                <a:solidFill>
                  <a:srgbClr val="566E96"/>
                </a:solidFill>
                <a:latin typeface="ABeeZee"/>
              </a:rPr>
              <a:t>Objectives of </a:t>
            </a:r>
            <a:r>
              <a:rPr lang="en-US" sz="8000" dirty="0">
                <a:solidFill>
                  <a:srgbClr val="566E96"/>
                </a:solidFill>
                <a:latin typeface="Calibri"/>
                <a:cs typeface="Calibri"/>
              </a:rPr>
              <a:t>Experiment 2</a:t>
            </a: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srgbClr val="566E96"/>
              </a:solidFill>
              <a:effectLst/>
              <a:uLnTx/>
              <a:uFillTx/>
              <a:latin typeface="ABeeZee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B4876-D320-4306-A34F-3BA780AB1D72}"/>
              </a:ext>
            </a:extLst>
          </p:cNvPr>
          <p:cNvSpPr txBox="1"/>
          <p:nvPr/>
        </p:nvSpPr>
        <p:spPr>
          <a:xfrm>
            <a:off x="1066800" y="3162300"/>
            <a:ext cx="15087600" cy="61863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600" dirty="0"/>
              <a:t>To compare the following prototypes:</a:t>
            </a:r>
          </a:p>
          <a:p>
            <a:pPr marL="1143000" indent="-1143000">
              <a:buAutoNum type="arabicPeriod"/>
            </a:pPr>
            <a:r>
              <a:rPr lang="en-GB" sz="6600" dirty="0"/>
              <a:t>20*20 cm Plastic sheeting, plastic film, pop paper</a:t>
            </a:r>
            <a:endParaRPr lang="en-GB" sz="6600" dirty="0">
              <a:cs typeface="Calibri"/>
            </a:endParaRPr>
          </a:p>
          <a:p>
            <a:pPr marL="1143000" indent="-1143000">
              <a:buAutoNum type="arabicPeriod"/>
            </a:pPr>
            <a:r>
              <a:rPr lang="en-GB" sz="6600" dirty="0"/>
              <a:t>30*30 cm Plastic sheeting, plastic film, pop paper</a:t>
            </a:r>
          </a:p>
          <a:p>
            <a:pPr marL="1143000" indent="-1143000">
              <a:buAutoNum type="arabicPeriod"/>
            </a:pPr>
            <a:endParaRPr lang="en-GB" sz="6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00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676406" y="766195"/>
            <a:ext cx="2935188" cy="1350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99" b="0" i="0" u="none" strike="noStrike" kern="1200" cap="none" spc="0" normalizeH="0" baseline="0" noProof="0" dirty="0">
                <a:ln>
                  <a:noFill/>
                </a:ln>
                <a:solidFill>
                  <a:srgbClr val="566E96"/>
                </a:solidFill>
                <a:effectLst/>
                <a:uLnTx/>
                <a:uFillTx/>
                <a:latin typeface="ABeeZee"/>
                <a:ea typeface="+mn-ea"/>
                <a:cs typeface="+mn-cs"/>
              </a:rPr>
              <a:t>Photo</a:t>
            </a:r>
          </a:p>
        </p:txBody>
      </p:sp>
      <p:pic>
        <p:nvPicPr>
          <p:cNvPr id="6" name="Picture 6" descr="20230330_044624199_iOS.jpg">
            <a:extLst>
              <a:ext uri="{FF2B5EF4-FFF2-40B4-BE49-F238E27FC236}">
                <a16:creationId xmlns:a16="http://schemas.microsoft.com/office/drawing/2014/main" id="{CD0431D4-7E1E-A506-D8A7-9FAE4E529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70535" y="3666973"/>
            <a:ext cx="7467906" cy="5345377"/>
          </a:xfrm>
          <a:prstGeom prst="rect">
            <a:avLst/>
          </a:prstGeom>
        </p:spPr>
      </p:pic>
      <p:pic>
        <p:nvPicPr>
          <p:cNvPr id="7" name="Picture 7" descr="20230330_044506503_iOS.jpg">
            <a:extLst>
              <a:ext uri="{FF2B5EF4-FFF2-40B4-BE49-F238E27FC236}">
                <a16:creationId xmlns:a16="http://schemas.microsoft.com/office/drawing/2014/main" id="{1F10C3A1-B5FD-A0F2-9CA7-CA1499042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301846" y="3506067"/>
            <a:ext cx="7460672" cy="5664777"/>
          </a:xfrm>
          <a:prstGeom prst="rect">
            <a:avLst/>
          </a:prstGeom>
        </p:spPr>
      </p:pic>
      <p:pic>
        <p:nvPicPr>
          <p:cNvPr id="8" name="Picture 8" descr="20230330_043605780_iOS.jpg">
            <a:extLst>
              <a:ext uri="{FF2B5EF4-FFF2-40B4-BE49-F238E27FC236}">
                <a16:creationId xmlns:a16="http://schemas.microsoft.com/office/drawing/2014/main" id="{AEF72071-2F45-21E0-D307-E1B4226D1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084620" y="3523383"/>
            <a:ext cx="7460671" cy="56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9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908" y="217343"/>
            <a:ext cx="3253995" cy="12502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30118" y="8332788"/>
            <a:ext cx="2465292" cy="24652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17762" y="317676"/>
            <a:ext cx="13639800" cy="1349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8000" dirty="0">
                <a:solidFill>
                  <a:srgbClr val="566E96"/>
                </a:solidFill>
                <a:latin typeface="ABeeZee"/>
              </a:rPr>
              <a:t>Result 2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B4876-D320-4306-A34F-3BA780AB1D72}"/>
              </a:ext>
            </a:extLst>
          </p:cNvPr>
          <p:cNvSpPr txBox="1"/>
          <p:nvPr/>
        </p:nvSpPr>
        <p:spPr>
          <a:xfrm>
            <a:off x="1066800" y="3162300"/>
            <a:ext cx="15087600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6600" dirty="0">
              <a:cs typeface="Calibri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CA44A1B-F0A7-54AD-4D5E-3D229DAB4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410757"/>
              </p:ext>
            </p:extLst>
          </p:nvPr>
        </p:nvGraphicFramePr>
        <p:xfrm>
          <a:off x="1519176" y="1938759"/>
          <a:ext cx="14832528" cy="804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88">
                  <a:extLst>
                    <a:ext uri="{9D8B030D-6E8A-4147-A177-3AD203B41FA5}">
                      <a16:colId xmlns:a16="http://schemas.microsoft.com/office/drawing/2014/main" val="1978628086"/>
                    </a:ext>
                  </a:extLst>
                </a:gridCol>
                <a:gridCol w="4371175">
                  <a:extLst>
                    <a:ext uri="{9D8B030D-6E8A-4147-A177-3AD203B41FA5}">
                      <a16:colId xmlns:a16="http://schemas.microsoft.com/office/drawing/2014/main" val="3520171887"/>
                    </a:ext>
                  </a:extLst>
                </a:gridCol>
                <a:gridCol w="4616748">
                  <a:extLst>
                    <a:ext uri="{9D8B030D-6E8A-4147-A177-3AD203B41FA5}">
                      <a16:colId xmlns:a16="http://schemas.microsoft.com/office/drawing/2014/main" val="317206535"/>
                    </a:ext>
                  </a:extLst>
                </a:gridCol>
                <a:gridCol w="3487117">
                  <a:extLst>
                    <a:ext uri="{9D8B030D-6E8A-4147-A177-3AD203B41FA5}">
                      <a16:colId xmlns:a16="http://schemas.microsoft.com/office/drawing/2014/main" val="3406147280"/>
                    </a:ext>
                  </a:extLst>
                </a:gridCol>
              </a:tblGrid>
              <a:tr h="601883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length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pop paper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plastic sheet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plastic film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1338430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20cm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1.72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8617777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endParaRPr lang="en-US" sz="4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48644088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endParaRPr lang="en-US" sz="4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175655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endParaRPr lang="en-US" sz="4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1.92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4934572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average of 20cm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1.575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1.795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85973523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30cm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1.99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2.35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520827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endParaRPr lang="en-US" sz="4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9626469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endParaRPr lang="en-US" sz="4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/>
                        <a:t>2.47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76676368"/>
                  </a:ext>
                </a:extLst>
              </a:tr>
              <a:tr h="601883"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</a:rPr>
                        <a:t>average of 30cm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2.3067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2.4167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2.4867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504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57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111</Words>
  <Application>Microsoft Office PowerPoint</Application>
  <PresentationFormat>Custom</PresentationFormat>
  <Paragraphs>20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22/23 QTN-T PPT Templet</dc:title>
  <dc:creator>LAM, Hong Ching Anastasia [SES]</dc:creator>
  <cp:lastModifiedBy>LAM, Hong Ching Anastasia [SES]</cp:lastModifiedBy>
  <cp:revision>131</cp:revision>
  <dcterms:created xsi:type="dcterms:W3CDTF">2006-08-16T00:00:00Z</dcterms:created>
  <dcterms:modified xsi:type="dcterms:W3CDTF">2023-09-12T02:09:44Z</dcterms:modified>
  <dc:identifier>DAE91ktEKTY</dc:identifier>
</cp:coreProperties>
</file>