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8288000" cy="10287000"/>
  <p:notesSz cx="6858000" cy="9144000"/>
  <p:embeddedFontLst>
    <p:embeddedFont>
      <p:font typeface="ABeeZee" panose="02020500000000000000" charset="0"/>
      <p:regular r:id="rId8"/>
    </p:embeddedFont>
    <p:embeddedFont>
      <p:font typeface="ABeeZee Bold" panose="0202050000000000000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267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SCHOOL:</a:t>
            </a:r>
            <a:r>
              <a:rPr lang="zh-TW" altLang="en-US" sz="3799" dirty="0">
                <a:solidFill>
                  <a:srgbClr val="E6EFFF"/>
                </a:solidFill>
                <a:latin typeface="ABeeZee"/>
              </a:rPr>
              <a:t>中西區聖安多尼學校</a:t>
            </a:r>
            <a:r>
              <a:rPr lang="en-US" sz="3799" dirty="0">
                <a:solidFill>
                  <a:srgbClr val="E6EFFF"/>
                </a:solidFill>
                <a:latin typeface="ABeeZee"/>
              </a:rPr>
              <a:t>Central And Western District St. Anthony's School 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TOPIC: Insulation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Topic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CAAFF-D809-4F0E-A1CB-4CE2386FA7B8}"/>
              </a:ext>
            </a:extLst>
          </p:cNvPr>
          <p:cNvSpPr/>
          <p:nvPr/>
        </p:nvSpPr>
        <p:spPr>
          <a:xfrm>
            <a:off x="2514600" y="3162300"/>
            <a:ext cx="11126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TW" sz="6600" dirty="0"/>
              <a:t>Homemade insulation device</a:t>
            </a:r>
            <a:endParaRPr lang="zh-TW" alt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33800" y="766195"/>
            <a:ext cx="12496800" cy="135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199"/>
              </a:lnSpc>
            </a:pPr>
            <a:r>
              <a:rPr lang="en-US" sz="8000" dirty="0">
                <a:solidFill>
                  <a:srgbClr val="566E96"/>
                </a:solidFill>
                <a:latin typeface="ABeeZee" panose="02020500000000000000" charset="0"/>
              </a:rPr>
              <a:t>Experiment material</a:t>
            </a:r>
            <a:endParaRPr kumimoji="0" lang="en-US" sz="7999" b="0" i="0" u="none" strike="noStrike" kern="1200" cap="none" spc="0" normalizeH="0" baseline="0" noProof="0" dirty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E31A3-3490-44E7-8682-06C0BCC50A80}"/>
              </a:ext>
            </a:extLst>
          </p:cNvPr>
          <p:cNvSpPr/>
          <p:nvPr/>
        </p:nvSpPr>
        <p:spPr>
          <a:xfrm>
            <a:off x="1952728" y="3086100"/>
            <a:ext cx="1305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Insulation material: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4000" dirty="0"/>
              <a:t>Towels, sponges, cotton, newspapers, cardboard, tinfoil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45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14800" y="766195"/>
            <a:ext cx="13639800" cy="13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199"/>
              </a:lnSpc>
            </a:pPr>
            <a:r>
              <a:rPr lang="en-US" sz="8000" dirty="0">
                <a:solidFill>
                  <a:srgbClr val="566E96"/>
                </a:solidFill>
                <a:latin typeface="ABeeZee" panose="02020500000000000000" charset="0"/>
              </a:rPr>
              <a:t>Objectives of </a:t>
            </a:r>
            <a:r>
              <a:rPr lang="en-US" sz="8000" dirty="0">
                <a:solidFill>
                  <a:srgbClr val="566E96"/>
                </a:solidFill>
                <a:latin typeface="Calibri" panose="020F0502020204030204" pitchFamily="34" charset="0"/>
              </a:rPr>
              <a:t>Experiment</a:t>
            </a:r>
            <a:endParaRPr kumimoji="0" lang="en-US" sz="7999" b="0" i="0" u="none" strike="noStrike" kern="1200" cap="none" spc="0" normalizeH="0" baseline="0" noProof="0" dirty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23683-98D2-4D98-8D85-464ACBC95A96}"/>
              </a:ext>
            </a:extLst>
          </p:cNvPr>
          <p:cNvSpPr/>
          <p:nvPr/>
        </p:nvSpPr>
        <p:spPr>
          <a:xfrm>
            <a:off x="2590800" y="3086100"/>
            <a:ext cx="151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4000" dirty="0"/>
              <a:t>Explore the insulation capabilities of different materials, and find out which is the best Insulation material for keeping cold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445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647700"/>
            <a:ext cx="88589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Result</a:t>
            </a:r>
            <a:endParaRPr kumimoji="0" lang="en-US" sz="7999" b="0" i="0" u="none" strike="noStrike" kern="1200" cap="none" spc="0" normalizeH="0" baseline="0" noProof="0" dirty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314340-B81A-4F6A-81C0-B3D44916A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29005"/>
              </p:ext>
            </p:extLst>
          </p:nvPr>
        </p:nvGraphicFramePr>
        <p:xfrm>
          <a:off x="609601" y="1864417"/>
          <a:ext cx="17068797" cy="6615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789">
                  <a:extLst>
                    <a:ext uri="{9D8B030D-6E8A-4147-A177-3AD203B41FA5}">
                      <a16:colId xmlns:a16="http://schemas.microsoft.com/office/drawing/2014/main" val="3427507865"/>
                    </a:ext>
                  </a:extLst>
                </a:gridCol>
                <a:gridCol w="1520455">
                  <a:extLst>
                    <a:ext uri="{9D8B030D-6E8A-4147-A177-3AD203B41FA5}">
                      <a16:colId xmlns:a16="http://schemas.microsoft.com/office/drawing/2014/main" val="1862390148"/>
                    </a:ext>
                  </a:extLst>
                </a:gridCol>
                <a:gridCol w="1020355">
                  <a:extLst>
                    <a:ext uri="{9D8B030D-6E8A-4147-A177-3AD203B41FA5}">
                      <a16:colId xmlns:a16="http://schemas.microsoft.com/office/drawing/2014/main" val="329131193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988586101"/>
                    </a:ext>
                  </a:extLst>
                </a:gridCol>
                <a:gridCol w="1177247">
                  <a:extLst>
                    <a:ext uri="{9D8B030D-6E8A-4147-A177-3AD203B41FA5}">
                      <a16:colId xmlns:a16="http://schemas.microsoft.com/office/drawing/2014/main" val="3961258333"/>
                    </a:ext>
                  </a:extLst>
                </a:gridCol>
                <a:gridCol w="1438381">
                  <a:extLst>
                    <a:ext uri="{9D8B030D-6E8A-4147-A177-3AD203B41FA5}">
                      <a16:colId xmlns:a16="http://schemas.microsoft.com/office/drawing/2014/main" val="3070549038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val="1221727698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val="611747371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val="1297651368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val="2817396259"/>
                    </a:ext>
                  </a:extLst>
                </a:gridCol>
                <a:gridCol w="1534274">
                  <a:extLst>
                    <a:ext uri="{9D8B030D-6E8A-4147-A177-3AD203B41FA5}">
                      <a16:colId xmlns:a16="http://schemas.microsoft.com/office/drawing/2014/main" val="1225186987"/>
                    </a:ext>
                  </a:extLst>
                </a:gridCol>
              </a:tblGrid>
              <a:tr h="1359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1</a:t>
                      </a:r>
                      <a:r>
                        <a:rPr lang="en-US" sz="4000" u="none" strike="noStrike" baseline="30000" dirty="0">
                          <a:effectLst/>
                        </a:rPr>
                        <a:t>st</a:t>
                      </a:r>
                      <a:r>
                        <a:rPr lang="en-US" sz="4000" u="none" strike="noStrike" dirty="0">
                          <a:effectLst/>
                        </a:rPr>
                        <a:t> experiment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weight (g)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30</a:t>
                      </a:r>
                    </a:p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mins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change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1h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change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total change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total%</a:t>
                      </a:r>
                    </a:p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376712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N/A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9.2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5.5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highlight>
                            <a:srgbClr val="FFFF00"/>
                          </a:highlight>
                        </a:rPr>
                        <a:t>40.2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1.9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3.6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69.2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7.3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highlight>
                            <a:srgbClr val="FFFF00"/>
                          </a:highlight>
                        </a:rPr>
                        <a:t>79.3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/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942141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tin foil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8.8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5.8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1.8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7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highlight>
                            <a:srgbClr val="FFFF00"/>
                          </a:highlight>
                        </a:rPr>
                        <a:t>79.5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4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61266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sponge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9.9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6.7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32.3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3.6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46.2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6.3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highlight>
                            <a:srgbClr val="FFFF00"/>
                          </a:highlight>
                        </a:rPr>
                        <a:t>63.6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418598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towel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10.7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8.2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2.5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23.3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5.7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53.2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789542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cotton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8.5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6.4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2.1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24.7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2.6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40.6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55.2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290125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newspaper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5.7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2.3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28.8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2.6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45.6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4.9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61.2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660239"/>
                  </a:ext>
                </a:extLst>
              </a:tr>
              <a:tr h="75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cardboard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10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6.7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3.3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3.1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46.2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6.4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05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6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0" normalizeH="0" baseline="0" noProof="0" dirty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/>
                <a:ea typeface="+mn-ea"/>
                <a:cs typeface="+mn-cs"/>
              </a:rPr>
              <a:t>Photo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D34FE-51F7-4262-8CB8-ED82D529B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28900"/>
            <a:ext cx="10504706" cy="60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186</Words>
  <Application>Microsoft Office PowerPoint</Application>
  <PresentationFormat>Custom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Arial</vt:lpstr>
      <vt:lpstr>ABeeZee</vt:lpstr>
      <vt:lpstr>ABeeZee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dc:creator>LAM, Hong Ching Anastasia [SES]</dc:creator>
  <cp:lastModifiedBy>LAM, Hong Ching Anastasia [SES]</cp:lastModifiedBy>
  <cp:revision>15</cp:revision>
  <dcterms:created xsi:type="dcterms:W3CDTF">2006-08-16T00:00:00Z</dcterms:created>
  <dcterms:modified xsi:type="dcterms:W3CDTF">2023-01-09T08:34:05Z</dcterms:modified>
  <dc:identifier>DAE91ktEKTY</dc:identifier>
</cp:coreProperties>
</file>