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6" r:id="rId10"/>
    <p:sldId id="271" r:id="rId11"/>
    <p:sldId id="270" r:id="rId12"/>
    <p:sldId id="267" r:id="rId13"/>
  </p:sldIdLst>
  <p:sldSz cx="18288000" cy="10287000"/>
  <p:notesSz cx="6858000" cy="9144000"/>
  <p:embeddedFontLst>
    <p:embeddedFont>
      <p:font typeface="ABeeZee" panose="02000000000000000000" pitchFamily="2" charset="0"/>
      <p:regular r:id="rId14"/>
    </p:embeddedFont>
    <p:embeddedFont>
      <p:font typeface="ABeeZee Bold" panose="02000000000000000000" pitchFamily="2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57225" y="5335781"/>
            <a:ext cx="13589622" cy="2930834"/>
            <a:chOff x="0" y="0"/>
            <a:chExt cx="4957531" cy="1069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7531" cy="1069176"/>
            </a:xfrm>
            <a:custGeom>
              <a:avLst/>
              <a:gdLst/>
              <a:ahLst/>
              <a:cxnLst/>
              <a:rect l="l" t="t" r="r" b="b"/>
              <a:pathLst>
                <a:path w="4957531" h="1069176">
                  <a:moveTo>
                    <a:pt x="0" y="0"/>
                  </a:moveTo>
                  <a:lnTo>
                    <a:pt x="4957531" y="0"/>
                  </a:lnTo>
                  <a:lnTo>
                    <a:pt x="4957531" y="1069176"/>
                  </a:lnTo>
                  <a:lnTo>
                    <a:pt x="0" y="1069176"/>
                  </a:lnTo>
                  <a:close/>
                </a:path>
              </a:pathLst>
            </a:custGeom>
            <a:solidFill>
              <a:srgbClr val="566E96"/>
            </a:solidFill>
          </p:spPr>
          <p:txBody>
            <a:bodyPr/>
            <a:lstStyle/>
            <a:p>
              <a:endParaRPr lang="zh-HK" altLang="en-US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99910">
            <a:off x="15278129" y="4513689"/>
            <a:ext cx="1337437" cy="12596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66445">
            <a:off x="2176799" y="8070163"/>
            <a:ext cx="360854" cy="392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6445">
            <a:off x="1754993" y="8515614"/>
            <a:ext cx="180427" cy="1964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270906" y="8498098"/>
            <a:ext cx="3017094" cy="21346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5766" y="1900956"/>
            <a:ext cx="17936468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The Education University of Hong Kong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2022-2023 Quality Education Fund Thematic Network - Tertiary Institutes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STEM Project Team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42205" y="5400907"/>
            <a:ext cx="13203591" cy="199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E6EFFF"/>
                </a:solidFill>
                <a:latin typeface="ABeeZee"/>
              </a:rPr>
              <a:t>SCHOOL:</a:t>
            </a:r>
            <a:r>
              <a:rPr lang="zh-CN" altLang="en-US" sz="3799" dirty="0">
                <a:solidFill>
                  <a:srgbClr val="E6EFFF"/>
                </a:solidFill>
                <a:latin typeface="ABeeZee"/>
              </a:rPr>
              <a:t> </a:t>
            </a:r>
            <a:r>
              <a:rPr lang="en-US" altLang="zh-HK" sz="3799" dirty="0">
                <a:solidFill>
                  <a:srgbClr val="E6EFFF"/>
                </a:solidFill>
                <a:latin typeface="ABeeZee"/>
              </a:rPr>
              <a:t>S.K.H. Leung Kwai Yee Secondary School</a:t>
            </a:r>
            <a:r>
              <a:rPr lang="en-US" sz="3799" dirty="0">
                <a:solidFill>
                  <a:srgbClr val="E6EFFF"/>
                </a:solidFill>
                <a:latin typeface="ABeeZee"/>
              </a:rPr>
              <a:t> </a:t>
            </a:r>
          </a:p>
          <a:p>
            <a:pPr>
              <a:lnSpc>
                <a:spcPts val="5319"/>
              </a:lnSpc>
            </a:pPr>
            <a:endParaRPr lang="en-US" sz="3799" dirty="0">
              <a:solidFill>
                <a:srgbClr val="E6EFFF"/>
              </a:solidFill>
              <a:latin typeface="ABeeZee"/>
            </a:endParaRPr>
          </a:p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E6EFFF"/>
                </a:solidFill>
                <a:latin typeface="ABeeZee"/>
              </a:rPr>
              <a:t>TOPIC:</a:t>
            </a:r>
            <a:r>
              <a:rPr lang="zh-CN" altLang="en-US" sz="3799" dirty="0">
                <a:solidFill>
                  <a:srgbClr val="E6EFFF"/>
                </a:solidFill>
                <a:latin typeface="ABeeZee"/>
              </a:rPr>
              <a:t> </a:t>
            </a:r>
            <a:r>
              <a:rPr lang="en-US" altLang="zh-HK" sz="3799" dirty="0">
                <a:solidFill>
                  <a:srgbClr val="E6EFFF"/>
                </a:solidFill>
                <a:latin typeface="ABeeZee"/>
              </a:rPr>
              <a:t>Mosquito</a:t>
            </a:r>
            <a:r>
              <a:rPr lang="zh-CN" altLang="en-US" sz="3799" dirty="0">
                <a:solidFill>
                  <a:srgbClr val="E6EFFF"/>
                </a:solidFill>
                <a:latin typeface="ABeeZee"/>
              </a:rPr>
              <a:t> </a:t>
            </a:r>
            <a:r>
              <a:rPr lang="en-US" altLang="zh-CN" sz="3799" dirty="0">
                <a:solidFill>
                  <a:srgbClr val="E6EFFF"/>
                </a:solidFill>
                <a:latin typeface="ABeeZee"/>
              </a:rPr>
              <a:t>Trap</a:t>
            </a:r>
            <a:endParaRPr lang="en-US" sz="3799" dirty="0">
              <a:solidFill>
                <a:srgbClr val="E6EFFF"/>
              </a:solidFill>
              <a:latin typeface="ABeeZe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29003" y="446145"/>
            <a:ext cx="54299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Materials</a:t>
            </a:r>
          </a:p>
        </p:txBody>
      </p:sp>
      <p:pic>
        <p:nvPicPr>
          <p:cNvPr id="6" name="圖片 5" descr="一張含有 室內, 電腦, 桌, 老鼠 的圖片&#10;&#10;自動產生的描述">
            <a:extLst>
              <a:ext uri="{FF2B5EF4-FFF2-40B4-BE49-F238E27FC236}">
                <a16:creationId xmlns:a16="http://schemas.microsoft.com/office/drawing/2014/main" id="{C2D227C4-6236-4B67-9E05-403AC9B8D3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6" t="22875" r="14293" b="13258"/>
          <a:stretch/>
        </p:blipFill>
        <p:spPr>
          <a:xfrm>
            <a:off x="8851554" y="1949623"/>
            <a:ext cx="7241559" cy="5305446"/>
          </a:xfrm>
          <a:prstGeom prst="rect">
            <a:avLst/>
          </a:prstGeom>
        </p:spPr>
      </p:pic>
      <p:pic>
        <p:nvPicPr>
          <p:cNvPr id="11" name="圖片 10" descr="一張含有 室內, 轉接器 的圖片&#10;&#10;自動產生的描述">
            <a:extLst>
              <a:ext uri="{FF2B5EF4-FFF2-40B4-BE49-F238E27FC236}">
                <a16:creationId xmlns:a16="http://schemas.microsoft.com/office/drawing/2014/main" id="{6DBF2676-FAA6-7BEC-4C54-7121E069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t="15919" r="18461" b="17108"/>
          <a:stretch/>
        </p:blipFill>
        <p:spPr>
          <a:xfrm>
            <a:off x="1067047" y="5676900"/>
            <a:ext cx="5029712" cy="4186214"/>
          </a:xfrm>
          <a:prstGeom prst="rect">
            <a:avLst/>
          </a:prstGeom>
        </p:spPr>
      </p:pic>
      <p:pic>
        <p:nvPicPr>
          <p:cNvPr id="13" name="圖片 12" descr="一張含有 塑膠 的圖片&#10;&#10;自動產生的描述">
            <a:extLst>
              <a:ext uri="{FF2B5EF4-FFF2-40B4-BE49-F238E27FC236}">
                <a16:creationId xmlns:a16="http://schemas.microsoft.com/office/drawing/2014/main" id="{1AAE622F-8A9C-23CF-5199-BE6F3B7E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7" t="34342" r="16144" b="22587"/>
          <a:stretch/>
        </p:blipFill>
        <p:spPr>
          <a:xfrm>
            <a:off x="1143750" y="1949623"/>
            <a:ext cx="4873192" cy="32472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94883FB-B92F-476F-BAA4-FBDFFCA85A52}"/>
              </a:ext>
            </a:extLst>
          </p:cNvPr>
          <p:cNvSpPr txBox="1"/>
          <p:nvPr/>
        </p:nvSpPr>
        <p:spPr>
          <a:xfrm>
            <a:off x="6016942" y="2705100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K" sz="2400" dirty="0"/>
              <a:t>USB</a:t>
            </a:r>
            <a:r>
              <a:rPr kumimoji="1" lang="zh-CN" altLang="en-US" sz="2400" dirty="0"/>
              <a:t> </a:t>
            </a:r>
            <a:r>
              <a:rPr kumimoji="1" lang="en-US" altLang="zh-HK" sz="2400" dirty="0"/>
              <a:t>Transportation</a:t>
            </a:r>
            <a:endParaRPr kumimoji="1" lang="zh-HK" altLang="en-US" sz="24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EC9535D-16D5-FF24-7FF2-BF5B0DCFD933}"/>
              </a:ext>
            </a:extLst>
          </p:cNvPr>
          <p:cNvSpPr txBox="1"/>
          <p:nvPr/>
        </p:nvSpPr>
        <p:spPr>
          <a:xfrm>
            <a:off x="6084727" y="7539174"/>
            <a:ext cx="23950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K" sz="2400" dirty="0"/>
              <a:t>Voltage Regulator</a:t>
            </a:r>
          </a:p>
          <a:p>
            <a:r>
              <a:rPr kumimoji="1" lang="zh-HK" altLang="en-US" sz="2400" dirty="0"/>
              <a:t>升壓線</a:t>
            </a:r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04A614DD-D4B3-EEE6-CCE0-418AC5417600}"/>
              </a:ext>
            </a:extLst>
          </p:cNvPr>
          <p:cNvSpPr/>
          <p:nvPr/>
        </p:nvSpPr>
        <p:spPr>
          <a:xfrm>
            <a:off x="5334000" y="2705100"/>
            <a:ext cx="533400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17" name="向右箭號 16">
            <a:extLst>
              <a:ext uri="{FF2B5EF4-FFF2-40B4-BE49-F238E27FC236}">
                <a16:creationId xmlns:a16="http://schemas.microsoft.com/office/drawing/2014/main" id="{124AE42F-5443-A390-97C7-E8D2899C7C1C}"/>
              </a:ext>
            </a:extLst>
          </p:cNvPr>
          <p:cNvSpPr/>
          <p:nvPr/>
        </p:nvSpPr>
        <p:spPr>
          <a:xfrm>
            <a:off x="5483542" y="7539174"/>
            <a:ext cx="533400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18" name="向上箭號 17">
            <a:extLst>
              <a:ext uri="{FF2B5EF4-FFF2-40B4-BE49-F238E27FC236}">
                <a16:creationId xmlns:a16="http://schemas.microsoft.com/office/drawing/2014/main" id="{7D142151-AC34-DAA1-E37D-781F14D825EE}"/>
              </a:ext>
            </a:extLst>
          </p:cNvPr>
          <p:cNvSpPr/>
          <p:nvPr/>
        </p:nvSpPr>
        <p:spPr>
          <a:xfrm>
            <a:off x="13716000" y="3573223"/>
            <a:ext cx="609600" cy="9506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F5BAC78-B751-F791-F0C3-25D3D6382CB8}"/>
              </a:ext>
            </a:extLst>
          </p:cNvPr>
          <p:cNvSpPr txBox="1"/>
          <p:nvPr/>
        </p:nvSpPr>
        <p:spPr>
          <a:xfrm>
            <a:off x="9366057" y="7916572"/>
            <a:ext cx="2492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HK" sz="2400" dirty="0"/>
              <a:t>Plastic trips to lose and control</a:t>
            </a:r>
            <a:endParaRPr kumimoji="1" lang="zh-HK" altLang="en-US" sz="2400" dirty="0"/>
          </a:p>
        </p:txBody>
      </p:sp>
      <p:sp>
        <p:nvSpPr>
          <p:cNvPr id="21" name="向上箭號 20">
            <a:extLst>
              <a:ext uri="{FF2B5EF4-FFF2-40B4-BE49-F238E27FC236}">
                <a16:creationId xmlns:a16="http://schemas.microsoft.com/office/drawing/2014/main" id="{5E8F025A-796B-27E7-85C0-93B4CF81EBC0}"/>
              </a:ext>
            </a:extLst>
          </p:cNvPr>
          <p:cNvSpPr/>
          <p:nvPr/>
        </p:nvSpPr>
        <p:spPr>
          <a:xfrm>
            <a:off x="9868354" y="6605714"/>
            <a:ext cx="609600" cy="9506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610526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10001" y="842477"/>
            <a:ext cx="7667998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Experiment - 3</a:t>
            </a:r>
          </a:p>
        </p:txBody>
      </p:sp>
      <p:pic>
        <p:nvPicPr>
          <p:cNvPr id="6" name="圖片 5" descr="一張含有 室內, 地板, 木頭 的圖片&#10;&#10;自動產生的描述">
            <a:extLst>
              <a:ext uri="{FF2B5EF4-FFF2-40B4-BE49-F238E27FC236}">
                <a16:creationId xmlns:a16="http://schemas.microsoft.com/office/drawing/2014/main" id="{BF6222E5-53B1-0C40-726F-D25FF2294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r="9448" b="9408"/>
          <a:stretch/>
        </p:blipFill>
        <p:spPr>
          <a:xfrm>
            <a:off x="533400" y="2807368"/>
            <a:ext cx="5943600" cy="5029200"/>
          </a:xfrm>
          <a:prstGeom prst="rect">
            <a:avLst/>
          </a:prstGeom>
        </p:spPr>
      </p:pic>
      <p:pic>
        <p:nvPicPr>
          <p:cNvPr id="8" name="圖片 7" descr="一張含有 地板 的圖片&#10;&#10;自動產生的描述">
            <a:extLst>
              <a:ext uri="{FF2B5EF4-FFF2-40B4-BE49-F238E27FC236}">
                <a16:creationId xmlns:a16="http://schemas.microsoft.com/office/drawing/2014/main" id="{3E1E73FA-811A-552F-A321-F0333DAAE9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6537" r="17648" b="7189"/>
          <a:stretch/>
        </p:blipFill>
        <p:spPr>
          <a:xfrm>
            <a:off x="6934200" y="2807368"/>
            <a:ext cx="5257800" cy="50292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F4FF4CA-1541-388D-2758-2DD02585AF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9" t="15530" r="24442" b="11637"/>
          <a:stretch/>
        </p:blipFill>
        <p:spPr>
          <a:xfrm rot="5400000">
            <a:off x="12743266" y="2583781"/>
            <a:ext cx="5047249" cy="5494423"/>
          </a:xfrm>
          <a:prstGeom prst="rect">
            <a:avLst/>
          </a:prstGeom>
        </p:spPr>
      </p:pic>
      <p:sp>
        <p:nvSpPr>
          <p:cNvPr id="11" name="向右箭號 10">
            <a:extLst>
              <a:ext uri="{FF2B5EF4-FFF2-40B4-BE49-F238E27FC236}">
                <a16:creationId xmlns:a16="http://schemas.microsoft.com/office/drawing/2014/main" id="{4473BFC0-BA7B-F1D2-4B65-9255521037DE}"/>
              </a:ext>
            </a:extLst>
          </p:cNvPr>
          <p:cNvSpPr/>
          <p:nvPr/>
        </p:nvSpPr>
        <p:spPr>
          <a:xfrm>
            <a:off x="5310000" y="4381500"/>
            <a:ext cx="63359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FEB54FE-279D-B154-DFAD-3189947B55BF}"/>
              </a:ext>
            </a:extLst>
          </p:cNvPr>
          <p:cNvSpPr txBox="1"/>
          <p:nvPr/>
        </p:nvSpPr>
        <p:spPr>
          <a:xfrm>
            <a:off x="4089164" y="3919835"/>
            <a:ext cx="1527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</a:rPr>
              <a:t>2.54</a:t>
            </a:r>
            <a:r>
              <a:rPr kumimoji="1" lang="zh-TW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TW" sz="2400" dirty="0">
                <a:solidFill>
                  <a:schemeClr val="bg1"/>
                </a:solidFill>
              </a:rPr>
              <a:t>wires</a:t>
            </a:r>
            <a:endParaRPr kumimoji="1" lang="zh-HK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29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200402" y="792586"/>
            <a:ext cx="54299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Result - 2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B079FD4-D987-A2A8-22AA-C9C59F2D1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3417"/>
              </p:ext>
            </p:extLst>
          </p:nvPr>
        </p:nvGraphicFramePr>
        <p:xfrm>
          <a:off x="1905000" y="3009900"/>
          <a:ext cx="13182600" cy="54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6578">
                  <a:extLst>
                    <a:ext uri="{9D8B030D-6E8A-4147-A177-3AD203B41FA5}">
                      <a16:colId xmlns:a16="http://schemas.microsoft.com/office/drawing/2014/main" val="2157287679"/>
                    </a:ext>
                  </a:extLst>
                </a:gridCol>
                <a:gridCol w="3117070">
                  <a:extLst>
                    <a:ext uri="{9D8B030D-6E8A-4147-A177-3AD203B41FA5}">
                      <a16:colId xmlns:a16="http://schemas.microsoft.com/office/drawing/2014/main" val="757855989"/>
                    </a:ext>
                  </a:extLst>
                </a:gridCol>
                <a:gridCol w="2824842">
                  <a:extLst>
                    <a:ext uri="{9D8B030D-6E8A-4147-A177-3AD203B41FA5}">
                      <a16:colId xmlns:a16="http://schemas.microsoft.com/office/drawing/2014/main" val="3206481313"/>
                    </a:ext>
                  </a:extLst>
                </a:gridCol>
                <a:gridCol w="3604110">
                  <a:extLst>
                    <a:ext uri="{9D8B030D-6E8A-4147-A177-3AD203B41FA5}">
                      <a16:colId xmlns:a16="http://schemas.microsoft.com/office/drawing/2014/main" val="121326347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Output Voltage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Fans Voltage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Sizes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Power life</a:t>
                      </a:r>
                    </a:p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(10000mAh)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25899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5v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5v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4cm*4cm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10-15 seconds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461908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5v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12v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4cm*4cm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10-15 seconds / 90mins for one time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6606069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5v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12v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8cm*8cm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10-15 seconds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224849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12v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12v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4cm*4cm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BeeZee"/>
                          <a:ea typeface="+mn-ea"/>
                          <a:cs typeface="+mn-cs"/>
                        </a:rPr>
                        <a:t>72 hours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2455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62303" y="842477"/>
            <a:ext cx="59633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Topic - 1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986E79C-8382-E80A-802F-EECAAEBD7C0D}"/>
              </a:ext>
            </a:extLst>
          </p:cNvPr>
          <p:cNvSpPr txBox="1"/>
          <p:nvPr/>
        </p:nvSpPr>
        <p:spPr>
          <a:xfrm>
            <a:off x="1447800" y="2628900"/>
            <a:ext cx="15392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4400" dirty="0">
                <a:solidFill>
                  <a:srgbClr val="566E96"/>
                </a:solidFill>
                <a:latin typeface="ABeeZee"/>
              </a:rPr>
              <a:t>Utilizing the</a:t>
            </a:r>
            <a:r>
              <a:rPr lang="zh-CN" altLang="en-US" sz="4400" dirty="0">
                <a:solidFill>
                  <a:srgbClr val="566E96"/>
                </a:solidFill>
                <a:latin typeface="ABeeZee"/>
              </a:rPr>
              <a:t> </a:t>
            </a:r>
            <a:r>
              <a:rPr lang="en-US" altLang="zh-CN" sz="4400" dirty="0">
                <a:solidFill>
                  <a:srgbClr val="566E96"/>
                </a:solidFill>
                <a:latin typeface="ABeeZee"/>
              </a:rPr>
              <a:t>living nature of mosquito to attract them to come into the trap which will be settled in three places with different containers, like sugar water,</a:t>
            </a:r>
            <a:r>
              <a:rPr lang="zh-CN" altLang="en-US" sz="4400" dirty="0">
                <a:solidFill>
                  <a:srgbClr val="566E96"/>
                </a:solidFill>
                <a:latin typeface="ABeeZee"/>
              </a:rPr>
              <a:t> </a:t>
            </a:r>
            <a:r>
              <a:rPr lang="en-US" altLang="zh-CN" sz="4400" dirty="0">
                <a:solidFill>
                  <a:srgbClr val="566E96"/>
                </a:solidFill>
                <a:latin typeface="ABeeZee"/>
              </a:rPr>
              <a:t>acid-base solution and soap-suds. </a:t>
            </a:r>
          </a:p>
          <a:p>
            <a:endParaRPr lang="en-US" altLang="zh-CN" sz="4400" dirty="0">
              <a:solidFill>
                <a:srgbClr val="566E96"/>
              </a:solidFill>
              <a:latin typeface="ABeeZee"/>
            </a:endParaRPr>
          </a:p>
          <a:p>
            <a:r>
              <a:rPr lang="en-US" altLang="zh-HK" sz="4400" dirty="0">
                <a:solidFill>
                  <a:srgbClr val="566E96"/>
                </a:solidFill>
                <a:latin typeface="ABeeZee"/>
              </a:rPr>
              <a:t>The amounts of mosquito will largely different where in biological garden and playground or the back of the canteen, which shows environment effects. </a:t>
            </a:r>
            <a:endParaRPr lang="zh-HK" altLang="en-US" sz="4400" dirty="0">
              <a:solidFill>
                <a:srgbClr val="566E96"/>
              </a:solidFill>
              <a:latin typeface="ABeeZe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0" y="792586"/>
            <a:ext cx="9144000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Experiment - 1</a:t>
            </a:r>
          </a:p>
        </p:txBody>
      </p:sp>
      <p:pic>
        <p:nvPicPr>
          <p:cNvPr id="6" name="圖片 5" descr="一張含有 戶外, 地面, 植物, 花園 的圖片&#10;&#10;自動產生的描述">
            <a:extLst>
              <a:ext uri="{FF2B5EF4-FFF2-40B4-BE49-F238E27FC236}">
                <a16:creationId xmlns:a16="http://schemas.microsoft.com/office/drawing/2014/main" id="{42B130C3-0E72-492B-2BDA-2228A918F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9375" r="-339" b="5882"/>
          <a:stretch/>
        </p:blipFill>
        <p:spPr>
          <a:xfrm>
            <a:off x="777726" y="2817733"/>
            <a:ext cx="8163969" cy="5513049"/>
          </a:xfrm>
          <a:prstGeom prst="rect">
            <a:avLst/>
          </a:prstGeom>
        </p:spPr>
      </p:pic>
      <p:pic>
        <p:nvPicPr>
          <p:cNvPr id="10" name="圖片 9" descr="一張含有 玻璃, 容器, 塑膠 的圖片&#10;&#10;自動產生的描述">
            <a:extLst>
              <a:ext uri="{FF2B5EF4-FFF2-40B4-BE49-F238E27FC236}">
                <a16:creationId xmlns:a16="http://schemas.microsoft.com/office/drawing/2014/main" id="{DEBF65C2-3479-FED8-E186-1A7EA0DD16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 r="6250"/>
          <a:stretch/>
        </p:blipFill>
        <p:spPr>
          <a:xfrm>
            <a:off x="10287001" y="2817733"/>
            <a:ext cx="7315199" cy="551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52803" y="792586"/>
            <a:ext cx="55823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Result - 1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2C05E3C-DB0E-8AF8-895E-53224D77910D}"/>
              </a:ext>
            </a:extLst>
          </p:cNvPr>
          <p:cNvSpPr txBox="1"/>
          <p:nvPr/>
        </p:nvSpPr>
        <p:spPr>
          <a:xfrm>
            <a:off x="1447800" y="2628900"/>
            <a:ext cx="1539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566E96"/>
                </a:solidFill>
                <a:latin typeface="ABeeZee"/>
              </a:rPr>
              <a:t>10 different kinds of larva, but only one mosquito larva.</a:t>
            </a:r>
          </a:p>
          <a:p>
            <a:endParaRPr lang="en-US" altLang="zh-CN" sz="4400" dirty="0">
              <a:solidFill>
                <a:srgbClr val="566E96"/>
              </a:solidFill>
              <a:latin typeface="ABeeZee"/>
            </a:endParaRPr>
          </a:p>
          <a:p>
            <a:r>
              <a:rPr lang="en-US" altLang="zh-CN" sz="4400" dirty="0">
                <a:solidFill>
                  <a:srgbClr val="566E96"/>
                </a:solidFill>
                <a:latin typeface="ABeeZee"/>
              </a:rPr>
              <a:t>The trap still put in the same place for one more week, and there is no better result in this condition.</a:t>
            </a:r>
          </a:p>
        </p:txBody>
      </p:sp>
    </p:spTree>
    <p:extLst>
      <p:ext uri="{BB962C8B-B14F-4D97-AF65-F5344CB8AC3E}">
        <p14:creationId xmlns:p14="http://schemas.microsoft.com/office/powerpoint/2010/main" val="171066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52803" y="792586"/>
            <a:ext cx="55823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Topic - 2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12587E0-EEF8-9447-537F-EC700FDEF481}"/>
              </a:ext>
            </a:extLst>
          </p:cNvPr>
          <p:cNvSpPr txBox="1"/>
          <p:nvPr/>
        </p:nvSpPr>
        <p:spPr>
          <a:xfrm>
            <a:off x="1447800" y="2628900"/>
            <a:ext cx="1539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400" dirty="0">
                <a:solidFill>
                  <a:srgbClr val="566E96"/>
                </a:solidFill>
                <a:latin typeface="ABeeZee"/>
              </a:rPr>
              <a:t>Based on the experiment 1, added one fan as another factor to attract mosquito.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400" dirty="0">
                <a:solidFill>
                  <a:srgbClr val="566E96"/>
                </a:solidFill>
                <a:latin typeface="ABeeZee"/>
              </a:rPr>
              <a:t>Settled in biological garden where has a mass of mosquito. </a:t>
            </a:r>
          </a:p>
        </p:txBody>
      </p:sp>
    </p:spTree>
    <p:extLst>
      <p:ext uri="{BB962C8B-B14F-4D97-AF65-F5344CB8AC3E}">
        <p14:creationId xmlns:p14="http://schemas.microsoft.com/office/powerpoint/2010/main" val="2921548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58999" y="792586"/>
            <a:ext cx="7770001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Experiment - 2</a:t>
            </a:r>
          </a:p>
        </p:txBody>
      </p:sp>
      <p:pic>
        <p:nvPicPr>
          <p:cNvPr id="6" name="圖片 5" descr="一張含有 木製的 的圖片&#10;&#10;自動產生的描述">
            <a:extLst>
              <a:ext uri="{FF2B5EF4-FFF2-40B4-BE49-F238E27FC236}">
                <a16:creationId xmlns:a16="http://schemas.microsoft.com/office/drawing/2014/main" id="{04202133-4F76-7962-3844-996FC7BB9D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7486" r="6481" b="5909"/>
          <a:stretch/>
        </p:blipFill>
        <p:spPr>
          <a:xfrm rot="5400000">
            <a:off x="8946844" y="2667459"/>
            <a:ext cx="7120505" cy="6533406"/>
          </a:xfrm>
          <a:prstGeom prst="rect">
            <a:avLst/>
          </a:prstGeom>
        </p:spPr>
      </p:pic>
      <p:pic>
        <p:nvPicPr>
          <p:cNvPr id="8" name="圖片 7" descr="一張含有 板凳, 戶外, 木製的, 公園 的圖片&#10;&#10;自動產生的描述">
            <a:extLst>
              <a:ext uri="{FF2B5EF4-FFF2-40B4-BE49-F238E27FC236}">
                <a16:creationId xmlns:a16="http://schemas.microsoft.com/office/drawing/2014/main" id="{ADECE34E-737D-37F1-0AA4-3283D1A80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2441" r="7028" b="4661"/>
          <a:stretch/>
        </p:blipFill>
        <p:spPr>
          <a:xfrm rot="5400000">
            <a:off x="1086747" y="2430162"/>
            <a:ext cx="7120507" cy="70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6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67101" y="470157"/>
            <a:ext cx="8353798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Experiment - 2</a:t>
            </a:r>
          </a:p>
        </p:txBody>
      </p:sp>
      <p:pic>
        <p:nvPicPr>
          <p:cNvPr id="7" name="圖片 6" descr="一張含有 木製的, 木頭 的圖片&#10;&#10;自動產生的描述">
            <a:extLst>
              <a:ext uri="{FF2B5EF4-FFF2-40B4-BE49-F238E27FC236}">
                <a16:creationId xmlns:a16="http://schemas.microsoft.com/office/drawing/2014/main" id="{DFA2E800-E880-A2ED-F845-6B8AE777C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1658" r="42560"/>
          <a:stretch/>
        </p:blipFill>
        <p:spPr>
          <a:xfrm rot="5400000">
            <a:off x="6246296" y="2454546"/>
            <a:ext cx="4800601" cy="5377908"/>
          </a:xfrm>
          <a:prstGeom prst="rect">
            <a:avLst/>
          </a:prstGeom>
        </p:spPr>
      </p:pic>
      <p:pic>
        <p:nvPicPr>
          <p:cNvPr id="9" name="圖片 8" descr="一張含有 腳踏車, 輪, 植物, 引擎 的圖片&#10;&#10;自動產生的描述">
            <a:extLst>
              <a:ext uri="{FF2B5EF4-FFF2-40B4-BE49-F238E27FC236}">
                <a16:creationId xmlns:a16="http://schemas.microsoft.com/office/drawing/2014/main" id="{FB25A891-96BF-4E02-037C-D24FAE193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t="14772" r="29474" b="378"/>
          <a:stretch/>
        </p:blipFill>
        <p:spPr>
          <a:xfrm rot="5400000">
            <a:off x="12103857" y="3226758"/>
            <a:ext cx="5539693" cy="617277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027D8F3-D91C-E0A9-D85B-D185C8853C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t="8482" r="24188"/>
          <a:stretch/>
        </p:blipFill>
        <p:spPr>
          <a:xfrm rot="5400000">
            <a:off x="342328" y="1805786"/>
            <a:ext cx="5149131" cy="51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7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200402" y="792586"/>
            <a:ext cx="54299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Result - 2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52B0E2B-77A0-25A6-427A-5F9929402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230278"/>
              </p:ext>
            </p:extLst>
          </p:nvPr>
        </p:nvGraphicFramePr>
        <p:xfrm>
          <a:off x="1524000" y="2585158"/>
          <a:ext cx="6502400" cy="1739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3757005328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25140461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712158185"/>
                    </a:ext>
                  </a:extLst>
                </a:gridCol>
              </a:tblGrid>
              <a:tr h="869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Pellucid Cup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Milk Cup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Fan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7016627"/>
                  </a:ext>
                </a:extLst>
              </a:tr>
              <a:tr h="8699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2400" u="none" strike="noStrike">
                          <a:effectLst/>
                        </a:rPr>
                        <a:t>1</a:t>
                      </a:r>
                      <a:endParaRPr lang="en-US" altLang="zh-HK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2400" u="none" strike="noStrike" dirty="0">
                          <a:effectLst/>
                        </a:rPr>
                        <a:t>6-10</a:t>
                      </a:r>
                      <a:endParaRPr lang="en-US" altLang="zh-HK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HK" sz="2400" u="none" strike="noStrike" dirty="0">
                          <a:effectLst/>
                        </a:rPr>
                        <a:t>6</a:t>
                      </a:r>
                      <a:endParaRPr lang="en-US" altLang="zh-HK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4758480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22564E9-38E8-9428-1664-44C362325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270933"/>
              </p:ext>
            </p:extLst>
          </p:nvPr>
        </p:nvGraphicFramePr>
        <p:xfrm>
          <a:off x="1524000" y="6134100"/>
          <a:ext cx="6502400" cy="167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5945">
                  <a:extLst>
                    <a:ext uri="{9D8B030D-6E8A-4147-A177-3AD203B41FA5}">
                      <a16:colId xmlns:a16="http://schemas.microsoft.com/office/drawing/2014/main" val="3072566618"/>
                    </a:ext>
                  </a:extLst>
                </a:gridCol>
                <a:gridCol w="4066455">
                  <a:extLst>
                    <a:ext uri="{9D8B030D-6E8A-4147-A177-3AD203B41FA5}">
                      <a16:colId xmlns:a16="http://schemas.microsoft.com/office/drawing/2014/main" val="405965810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Bank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1638179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10000mAh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around 15 hours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503852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E4583B0C-00F2-8E79-E25A-4ACE9ED6146D}"/>
              </a:ext>
            </a:extLst>
          </p:cNvPr>
          <p:cNvSpPr txBox="1"/>
          <p:nvPr/>
        </p:nvSpPr>
        <p:spPr>
          <a:xfrm>
            <a:off x="8915400" y="2524916"/>
            <a:ext cx="6934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566E96"/>
                </a:solidFill>
                <a:latin typeface="ABeeZee"/>
              </a:rPr>
              <a:t>Conclusion:</a:t>
            </a:r>
          </a:p>
          <a:p>
            <a:r>
              <a:rPr lang="en-US" altLang="zh-CN" sz="2800" dirty="0">
                <a:solidFill>
                  <a:srgbClr val="566E96"/>
                </a:solidFill>
                <a:latin typeface="ABeeZee"/>
              </a:rPr>
              <a:t>The sugar water not so attractive for mosquito in this high concentration environment. 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C7F595-62B8-2E74-1AAA-87F8CC9C1BB4}"/>
              </a:ext>
            </a:extLst>
          </p:cNvPr>
          <p:cNvSpPr txBox="1"/>
          <p:nvPr/>
        </p:nvSpPr>
        <p:spPr>
          <a:xfrm>
            <a:off x="8915400" y="613410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566E96"/>
                </a:solidFill>
                <a:latin typeface="ABeeZee"/>
              </a:rPr>
              <a:t>Power Bank:</a:t>
            </a:r>
          </a:p>
          <a:p>
            <a:r>
              <a:rPr lang="en-US" altLang="zh-CN" sz="2800" dirty="0">
                <a:solidFill>
                  <a:srgbClr val="566E96"/>
                </a:solidFill>
                <a:latin typeface="ABeeZee"/>
              </a:rPr>
              <a:t>The power bank continually work for around 15 hours until it out of battery.</a:t>
            </a:r>
          </a:p>
        </p:txBody>
      </p:sp>
    </p:spTree>
    <p:extLst>
      <p:ext uri="{BB962C8B-B14F-4D97-AF65-F5344CB8AC3E}">
        <p14:creationId xmlns:p14="http://schemas.microsoft.com/office/powerpoint/2010/main" val="197928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200402" y="792586"/>
            <a:ext cx="54299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Topic - 3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CEF919-78D8-445D-232D-9453F16B0FF2}"/>
              </a:ext>
            </a:extLst>
          </p:cNvPr>
          <p:cNvSpPr txBox="1"/>
          <p:nvPr/>
        </p:nvSpPr>
        <p:spPr>
          <a:xfrm>
            <a:off x="1954904" y="2781300"/>
            <a:ext cx="1488529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400" dirty="0">
                <a:solidFill>
                  <a:srgbClr val="566E96"/>
                </a:solidFill>
                <a:latin typeface="ABeeZee"/>
              </a:rPr>
              <a:t>The service life of power bank with fan different in sizes and specified voltage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400" dirty="0">
                <a:solidFill>
                  <a:srgbClr val="566E96"/>
                </a:solidFill>
                <a:latin typeface="ABeeZee"/>
              </a:rPr>
              <a:t>Power line connections with 2.54 wires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400" dirty="0">
                <a:solidFill>
                  <a:srgbClr val="566E96"/>
                </a:solidFill>
                <a:latin typeface="ABeeZee"/>
              </a:rPr>
              <a:t>Using plastic strips to lose wire from breaking</a:t>
            </a:r>
          </a:p>
        </p:txBody>
      </p:sp>
    </p:spTree>
    <p:extLst>
      <p:ext uri="{BB962C8B-B14F-4D97-AF65-F5344CB8AC3E}">
        <p14:creationId xmlns:p14="http://schemas.microsoft.com/office/powerpoint/2010/main" val="3631932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4697</TotalTime>
  <Words>322</Words>
  <Application>Microsoft Macintosh PowerPoint</Application>
  <PresentationFormat>自訂</PresentationFormat>
  <Paragraphs>68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ABeeZee</vt:lpstr>
      <vt:lpstr>ABeeZee Bold</vt:lpstr>
      <vt:lpstr>Arial</vt:lpstr>
      <vt:lpstr>Times New Roman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22/23 QTN-T PPT Templet</dc:title>
  <cp:lastModifiedBy>LIU, Danjiao Olivia [SES]</cp:lastModifiedBy>
  <cp:revision>8</cp:revision>
  <dcterms:created xsi:type="dcterms:W3CDTF">2006-08-16T00:00:00Z</dcterms:created>
  <dcterms:modified xsi:type="dcterms:W3CDTF">2023-04-24T08:50:55Z</dcterms:modified>
  <dc:identifier>DAE91ktEKTY</dc:identifier>
</cp:coreProperties>
</file>